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9" r:id="rId2"/>
    <p:sldId id="263" r:id="rId3"/>
    <p:sldId id="257" r:id="rId4"/>
    <p:sldId id="258" r:id="rId5"/>
    <p:sldId id="266" r:id="rId6"/>
    <p:sldId id="264" r:id="rId7"/>
    <p:sldId id="267" r:id="rId8"/>
    <p:sldId id="268" r:id="rId9"/>
    <p:sldId id="341" r:id="rId10"/>
    <p:sldId id="342" r:id="rId11"/>
    <p:sldId id="269" r:id="rId12"/>
    <p:sldId id="270" r:id="rId13"/>
    <p:sldId id="271" r:id="rId14"/>
    <p:sldId id="272" r:id="rId15"/>
    <p:sldId id="274" r:id="rId16"/>
    <p:sldId id="273" r:id="rId17"/>
    <p:sldId id="275" r:id="rId18"/>
    <p:sldId id="340" r:id="rId19"/>
    <p:sldId id="343" r:id="rId20"/>
    <p:sldId id="348" r:id="rId21"/>
    <p:sldId id="344" r:id="rId22"/>
    <p:sldId id="345" r:id="rId23"/>
    <p:sldId id="346" r:id="rId24"/>
    <p:sldId id="347" r:id="rId25"/>
    <p:sldId id="349" r:id="rId26"/>
    <p:sldId id="350" r:id="rId27"/>
    <p:sldId id="351" r:id="rId28"/>
    <p:sldId id="352" r:id="rId29"/>
    <p:sldId id="35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151"/>
    <a:srgbClr val="C8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3758"/>
  </p:normalViewPr>
  <p:slideViewPr>
    <p:cSldViewPr snapToGrid="0" snapToObjects="1">
      <p:cViewPr varScale="1">
        <p:scale>
          <a:sx n="90" d="100"/>
          <a:sy n="90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899E-974E-5247-8647-216FBF097DE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DB07-48CF-C14A-86FF-953644981F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3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7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you glue them together (by instrumenting the specification)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 of running the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run down on timings</a:t>
            </a:r>
          </a:p>
          <a:p>
            <a:endParaRPr lang="en-GB" dirty="0"/>
          </a:p>
          <a:p>
            <a:r>
              <a:rPr lang="en-GB" dirty="0"/>
              <a:t>”After the 2 hours … PROFIT!”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1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get coding</a:t>
            </a:r>
          </a:p>
          <a:p>
            <a:endParaRPr lang="en-GB" dirty="0"/>
          </a:p>
          <a:p>
            <a:r>
              <a:rPr lang="en-GB" dirty="0"/>
              <a:t>Last minute instructions (mention you can download the ZIP if you have problems)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8061-DEF5-324E-9188-99667E1B4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56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958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the example of the balance slip acceptance test.</a:t>
            </a:r>
          </a:p>
          <a:p>
            <a:endParaRPr lang="en-GB" dirty="0"/>
          </a:p>
          <a:p>
            <a:r>
              <a:rPr lang="en-GB" dirty="0"/>
              <a:t>In this style, we push the assertions into ”fixture” layer but we </a:t>
            </a:r>
            <a:r>
              <a:rPr lang="en-GB" u="sng" dirty="0"/>
              <a:t>log</a:t>
            </a:r>
            <a:r>
              <a:rPr lang="en-GB" u="none" dirty="0"/>
              <a:t> or echo the real output to the screen for discussion with the customer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85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0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second iteration, we’ve added more data to a transaction line, but notice we haven’t changed the expectation.</a:t>
            </a:r>
          </a:p>
          <a:p>
            <a:endParaRPr lang="en-GB" dirty="0"/>
          </a:p>
          <a:p>
            <a:r>
              <a:rPr lang="en-GB" dirty="0"/>
              <a:t>We could have gone even further and included only CREDITs – the point is that we’re iterating here to refine our understanding of the problem. At each stage, we demo and agree with the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18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06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40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Prompt: acknowledge Nat Pryce and GOOS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3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more sophisticated example showing interest as well as a running balance. Note the description at the beginning.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8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Tools. </a:t>
            </a:r>
          </a:p>
          <a:p>
            <a:endParaRPr lang="en-GB" dirty="0"/>
          </a:p>
          <a:p>
            <a:r>
              <a:rPr lang="en-GB" dirty="0"/>
              <a:t>There are a bunch of tools that can support us in this endeavour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Mention:</a:t>
            </a:r>
          </a:p>
          <a:p>
            <a:endParaRPr lang="en-GB" dirty="0"/>
          </a:p>
          <a:p>
            <a:r>
              <a:rPr lang="en-GB" dirty="0"/>
              <a:t>Gherkin in the same sentence as Cucumber (the former is the natural language parser)</a:t>
            </a:r>
          </a:p>
          <a:p>
            <a:r>
              <a:rPr lang="en-GB" dirty="0"/>
              <a:t>Fit in the same sentence as </a:t>
            </a:r>
            <a:r>
              <a:rPr lang="en-GB" dirty="0" err="1"/>
              <a:t>FitNesse</a:t>
            </a:r>
            <a:r>
              <a:rPr lang="en-GB" dirty="0"/>
              <a:t> (the former is the predecessor and is in use by no sane person)</a:t>
            </a:r>
          </a:p>
          <a:p>
            <a:endParaRPr lang="en-GB" dirty="0"/>
          </a:p>
          <a:p>
            <a:r>
              <a:rPr lang="en-GB" dirty="0"/>
              <a:t>For the purpose of this session, we’ll be looking at </a:t>
            </a:r>
            <a:r>
              <a:rPr lang="en-GB" dirty="0" err="1"/>
              <a:t>Concordion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David’s connection to BSkyB, Nat and Steve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8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we doing?</a:t>
            </a:r>
          </a:p>
          <a:p>
            <a:endParaRPr lang="en-GB" dirty="0"/>
          </a:p>
          <a:p>
            <a:r>
              <a:rPr lang="en-GB" dirty="0"/>
              <a:t>We’re building on the bank account system your </a:t>
            </a:r>
            <a:r>
              <a:rPr lang="en-GB" dirty="0" err="1"/>
              <a:t>TDD’ed</a:t>
            </a:r>
            <a:r>
              <a:rPr lang="en-GB" dirty="0"/>
              <a:t> in the previous session and we’re going to ask you to implement additional features.</a:t>
            </a:r>
          </a:p>
          <a:p>
            <a:endParaRPr lang="en-GB" dirty="0"/>
          </a:p>
          <a:p>
            <a:r>
              <a:rPr lang="en-GB" dirty="0"/>
              <a:t>To help get you started, here’s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“specification”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5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“fixture”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“system under test”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8C3-E84C-1347-8381-F82A19717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8AA10-9B97-3549-948F-3A735C97C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F8FE-FE73-6B49-A21A-C6C5EF0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FED9-27B1-1840-8474-5F03EDE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DE86-382C-714E-8589-1C45E7F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84A2-4675-7A4B-A706-D15E002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79D4-665C-814B-BDB6-ED2AB443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3B32-B5AF-444B-9C9C-48A3CC16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41F-B0D5-9F4E-841C-F662A2DE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8EDB-9452-C74D-AE51-05DC6E3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6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AFEDE-92D8-B74E-A64C-6B445BF3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DB7-24B2-2C4D-95EF-5874B59C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2EA-EA13-E947-82D6-99965EC0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5CA-0688-D049-ABB7-D20E115E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9252-E9CE-C74C-B73E-B1272F1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0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39E3-F1C5-2445-BD10-01744EB6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567E-729A-CA41-B002-CB9F3D83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CA19-C97F-1545-8A2C-02FAFA1C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DB45-16CF-B641-AA1F-12E538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347-7F93-074B-B3B0-8979EFF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FD2-962C-7646-9186-45C6E2F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2FA5-D058-AC47-A5A3-DF81EFF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61A5-1517-174A-920F-164F69F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91AE9-D58A-7A4C-98D2-D6A94E9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C989-B377-C34B-B2F2-141C92BE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3C7-DFA4-7D42-9FD4-19DA45B2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8FEC-7E93-9844-9CCF-D901AB3F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998D-E22D-704B-A56B-1DD6F858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D7D5-C9C4-0349-AEB1-074E15C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C95C-DE7B-E545-876D-15752746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6C75-CAB9-604C-87C7-F635CC3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EF57-35E3-AA43-BFD7-71BB83C1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B397-AEF8-674F-8C33-847A4403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3740-94C7-8448-89FD-5F253D6B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5642D-5CC9-F24F-80AC-FB673DDF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D6517-BD8B-B944-98A0-B776E772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35AE-3918-4B45-8801-B6B01861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E9BD-41ED-414A-B0DA-B8DAE99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8EEE-6526-FB45-A699-47F2A58E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9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31B-0013-CA4A-8B3B-438D453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AC6B-6195-934E-A34A-87586F68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60-BA5E-5A4F-BBE1-272AE59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E59D-30FA-4E4E-A753-51F5B69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A23A54-E1F6-E848-86ED-0D1D441C2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0197E-A3B1-B446-83F5-1820165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A638D-BFA5-294E-8E31-A07D199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4463-8C98-5A40-A892-FE32DCD2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09800" cy="365125"/>
          </a:xfrm>
        </p:spPr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D0D8F-5EC7-9643-AB32-F9A96705243F}"/>
              </a:ext>
            </a:extLst>
          </p:cNvPr>
          <p:cNvSpPr/>
          <p:nvPr userDrawn="1"/>
        </p:nvSpPr>
        <p:spPr>
          <a:xfrm>
            <a:off x="10949459" y="5586413"/>
            <a:ext cx="1100137" cy="127158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CFD5-77C6-3C41-8C73-E11CEC60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296-9F02-5242-A3C1-2D035928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9DC09-B623-6A41-9FF8-5535710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5CBD7-6F0B-364C-851A-D42F70B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C2C-DED7-F946-BF9C-B8C7BF2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6EE0-CEB7-9C4B-8F0D-70BE6233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96-D97C-9349-A06B-1451AA28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DD42-997B-E445-BB0E-C11C39D9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ACA7-E2A2-D34D-8E23-5F36C904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2808B-4FEC-094F-8510-B2817F0E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9EA9-D58D-BA42-B96A-9C0F3C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5BAB-0CCE-9D40-8D52-CA0DAB21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A1A3E-9CB5-934B-88C2-AB5D3390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DBB2-47E7-4741-944F-125EDFAFE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C40E-3367-0D43-B4F0-5D333D54D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4BF1-5A1D-CC4A-92B5-635B62E278AD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909C-1A34-CD48-A097-93DBD888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2D07-3C6F-B04F-8D58-942FA5FC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1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88C9C-B723-434D-A17D-05FAFD33CEC2}"/>
              </a:ext>
            </a:extLst>
          </p:cNvPr>
          <p:cNvSpPr/>
          <p:nvPr/>
        </p:nvSpPr>
        <p:spPr>
          <a:xfrm flipH="1" flipV="1">
            <a:off x="0" y="-1"/>
            <a:ext cx="12192000" cy="4183693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0" y="892582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Acceptance Test </a:t>
            </a:r>
          </a:p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Driven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3E0AC-806F-FB49-B71D-487C4005FA17}"/>
              </a:ext>
            </a:extLst>
          </p:cNvPr>
          <p:cNvSpPr txBox="1"/>
          <p:nvPr/>
        </p:nvSpPr>
        <p:spPr>
          <a:xfrm>
            <a:off x="237995" y="5787025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54151"/>
                </a:solidFill>
              </a:rPr>
              <a:t>Toby Weston </a:t>
            </a:r>
          </a:p>
          <a:p>
            <a:r>
              <a:rPr lang="en-GB" dirty="0">
                <a:solidFill>
                  <a:srgbClr val="354151"/>
                </a:solidFill>
              </a:rPr>
              <a:t>Ben Lithgow-Smith</a:t>
            </a:r>
          </a:p>
          <a:p>
            <a:r>
              <a:rPr lang="en-GB" dirty="0">
                <a:solidFill>
                  <a:srgbClr val="354151"/>
                </a:solidFill>
              </a:rPr>
              <a:t>Pete Suggitt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76B45-EB46-714D-AB3B-F0794066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28B2E8-2105-E647-9CC5-90C4F5BB1FA8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77AC5E-2CBE-0B42-BCE7-D9B6CBB908DF}"/>
              </a:ext>
            </a:extLst>
          </p:cNvPr>
          <p:cNvGrpSpPr/>
          <p:nvPr/>
        </p:nvGrpSpPr>
        <p:grpSpPr>
          <a:xfrm>
            <a:off x="6524591" y="1824936"/>
            <a:ext cx="4297380" cy="3533952"/>
            <a:chOff x="6524591" y="1824936"/>
            <a:chExt cx="4297380" cy="3533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526ED8-F8B0-2D49-8629-7D49723F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591" y="1824936"/>
              <a:ext cx="4297380" cy="32264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00B601-E353-F84A-9EFA-811AAAC62B69}"/>
                </a:ext>
              </a:extLst>
            </p:cNvPr>
            <p:cNvSpPr txBox="1"/>
            <p:nvPr/>
          </p:nvSpPr>
          <p:spPr>
            <a:xfrm>
              <a:off x="7451847" y="4589447"/>
              <a:ext cx="27102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b="1" dirty="0">
                  <a:ln>
                    <a:solidFill>
                      <a:schemeClr val="tx1">
                        <a:alpha val="31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24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4">
                          <a:lumMod val="10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blurRad="381000" dist="38100" dir="2700000" algn="tl" rotWithShape="0">
                      <a:prstClr val="black">
                        <a:alpha val="55000"/>
                      </a:prstClr>
                    </a:outerShdw>
                  </a:effectLst>
                  <a:latin typeface="Franklin Gothic Medium" panose="020B0603020102020204" pitchFamily="34" charset="0"/>
                </a:rPr>
                <a:t>ACCOUNT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37A164-3C59-2D42-A45D-FB31359C1C37}"/>
              </a:ext>
            </a:extLst>
          </p:cNvPr>
          <p:cNvGrpSpPr/>
          <p:nvPr/>
        </p:nvGrpSpPr>
        <p:grpSpPr>
          <a:xfrm>
            <a:off x="904974" y="2309568"/>
            <a:ext cx="4609707" cy="2741792"/>
            <a:chOff x="697584" y="2309567"/>
            <a:chExt cx="4609707" cy="2741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797D22-B1BF-8944-AD90-87DD73E8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584" y="2309567"/>
              <a:ext cx="4609707" cy="25929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85ACA-65D1-2C44-A845-699CFC062E71}"/>
                </a:ext>
              </a:extLst>
            </p:cNvPr>
            <p:cNvSpPr/>
            <p:nvPr/>
          </p:nvSpPr>
          <p:spPr>
            <a:xfrm>
              <a:off x="4892511" y="4817096"/>
              <a:ext cx="414780" cy="234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0337F2-BD71-5841-B999-A41BBC1802D2}"/>
              </a:ext>
            </a:extLst>
          </p:cNvPr>
          <p:cNvSpPr/>
          <p:nvPr/>
        </p:nvSpPr>
        <p:spPr>
          <a:xfrm>
            <a:off x="5382705" y="3110845"/>
            <a:ext cx="1141886" cy="83898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9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93C7D-FC75-E040-9D86-877424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" y="0"/>
            <a:ext cx="10868311" cy="71005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9C394B-9DE1-A849-9E7F-DA48428A793B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9AC170-811E-E449-81D2-69DE51ACDC51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3176FE-7632-B34A-B728-9507149F73FF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4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45C98-471F-E945-93CE-E654092D2BCE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433F-AEB4-024C-B39E-518FB32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8" y="-249779"/>
            <a:ext cx="11643934" cy="74363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06EE46-1D48-8141-8FDE-61A53B5CFDE5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3DD3B-5956-3D43-A6D0-DD93C2D7DA7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1F4A-F96B-3040-ADA3-40807F71518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Fixture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B5E4-0F13-2A44-B464-2CC85212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638300"/>
            <a:ext cx="3971925" cy="39719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518873-E83D-DA43-B6BA-6CE45FD3A97A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43CF8-5E0D-1A40-B5C6-89401D6E80FA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2AAD8-FC55-8D4B-963B-81B47F2EACAB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System Under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03975D-3B26-2B4D-8914-FDF31931F991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99896-87DA-8D43-95E8-51574EA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6" y="-142875"/>
            <a:ext cx="11610773" cy="7415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5E8345-A00F-7544-99C0-54A313ADA9F6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83D500-FF66-684F-903D-BA1145D885ED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88402-CD4B-1641-B2BC-7868CA090E71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Instrumentation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3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71511-2150-E342-A713-C4AF8B26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7" y="-130557"/>
            <a:ext cx="11239786" cy="7343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4B7DF7-4BE7-F141-9749-3F195250B7CC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9A4295-3311-1840-BFB7-DB577019B58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E9B47-9E4F-8643-AF20-7F16E6B5F9C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0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CB8CCB-2FDA-944E-A79C-80FBA7BC0D8A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A796-DC67-524E-B269-E80CA1B68557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388F7-9020-7D49-8012-562F1B707D0E}"/>
              </a:ext>
            </a:extLst>
          </p:cNvPr>
          <p:cNvSpPr txBox="1"/>
          <p:nvPr/>
        </p:nvSpPr>
        <p:spPr>
          <a:xfrm>
            <a:off x="328612" y="1614486"/>
            <a:ext cx="11630025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Introduction				10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Coding					80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Wrap-up					30 mins</a:t>
            </a:r>
          </a:p>
          <a:p>
            <a:pPr>
              <a:lnSpc>
                <a:spcPct val="150000"/>
              </a:lnSpc>
            </a:pPr>
            <a:endParaRPr lang="en-GB" sz="3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						</a:t>
            </a:r>
            <a:r>
              <a:rPr lang="en-GB" sz="3200" b="1" dirty="0">
                <a:latin typeface="+mj-lt"/>
              </a:rPr>
              <a:t>120</a:t>
            </a:r>
            <a:r>
              <a:rPr lang="en-GB" sz="3200" dirty="0">
                <a:latin typeface="+mj-lt"/>
              </a:rPr>
              <a:t> mins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E7BFD-63A2-964A-8755-7CECEB1F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475" y="1817105"/>
            <a:ext cx="1892161" cy="35067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00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F78357-0997-CA47-9F3A-6B21F8457409}"/>
              </a:ext>
            </a:extLst>
          </p:cNvPr>
          <p:cNvSpPr/>
          <p:nvPr/>
        </p:nvSpPr>
        <p:spPr>
          <a:xfrm>
            <a:off x="10388338" y="4713402"/>
            <a:ext cx="1734532" cy="214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F4EE17-4C75-804E-84C9-75609D233DA2}"/>
              </a:ext>
            </a:extLst>
          </p:cNvPr>
          <p:cNvGrpSpPr/>
          <p:nvPr/>
        </p:nvGrpSpPr>
        <p:grpSpPr>
          <a:xfrm>
            <a:off x="0" y="887278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1811C2-6B3C-CD47-959D-42C554FA31F8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B9A566-772A-5D4F-91FE-AF203115B363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https://</a:t>
              </a:r>
              <a:r>
                <a:rPr lang="en-GB" sz="4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github.com</a:t>
              </a:r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/</a:t>
              </a:r>
              <a:r>
                <a:rPr lang="en-GB" sz="4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xp</a:t>
              </a:r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-dojo/</a:t>
              </a:r>
              <a:r>
                <a:rPr lang="en-GB" sz="4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atdd</a:t>
              </a:r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-bank-account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9E9C2B0-F06A-F84F-8FAE-5C8881B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2527786"/>
            <a:ext cx="12192000" cy="384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 of acceptance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714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 of acceptance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9189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24EA2F-D3D3-EA42-A255-C3EEC81E2898}"/>
              </a:ext>
            </a:extLst>
          </p:cNvPr>
          <p:cNvSpPr/>
          <p:nvPr/>
        </p:nvSpPr>
        <p:spPr>
          <a:xfrm>
            <a:off x="2975210" y="2139562"/>
            <a:ext cx="5553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example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7C714-0750-FA4C-B523-51CF8BDAB517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B40C-FED9-424F-A521-6C5C53B4C2FC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72DEA-A0DE-4A42-A60D-53A37C4A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848" y="3087164"/>
            <a:ext cx="2741847" cy="38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2FEEA-FC77-B941-A526-9A809B4A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3142BE0-8CE3-7A4F-9E83-2C985ACD14C5}"/>
              </a:ext>
            </a:extLst>
          </p:cNvPr>
          <p:cNvSpPr/>
          <p:nvPr/>
        </p:nvSpPr>
        <p:spPr>
          <a:xfrm rot="10800000">
            <a:off x="6096000" y="3000375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DED6904-678A-D840-A2AB-BB69C041F413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3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25B92-2BDC-C443-A89B-BA3246D1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6B04C44-AC94-5D48-B6DE-F6CEFBF632C5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3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E74D5-FB61-924E-9B03-80385127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4D419E-4DB9-1E4A-B8F8-0235B5D3AB7A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6703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82BF1-BDA9-4E4C-A3DA-4EB3E58B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1DF3AA-660B-3B4A-B6EF-1C21BB58F393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54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0CE88D-5469-E045-BB9B-7273D398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695094" y="991402"/>
            <a:ext cx="8915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#2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FF2004D-BDFC-204C-B1F8-E60103A696D0}"/>
              </a:ext>
            </a:extLst>
          </p:cNvPr>
          <p:cNvSpPr/>
          <p:nvPr/>
        </p:nvSpPr>
        <p:spPr>
          <a:xfrm rot="5400000">
            <a:off x="4450080" y="2316982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3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010865-2D42-0E45-93FA-3C1B91DC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6874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AE548-3F69-8D44-A9BB-805D5C8F5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151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95B7E-972C-B343-BB39-4E701B71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108ABF-8D95-F649-AE7D-05C1BCB5C25D}"/>
              </a:ext>
            </a:extLst>
          </p:cNvPr>
          <p:cNvSpPr/>
          <p:nvPr/>
        </p:nvSpPr>
        <p:spPr>
          <a:xfrm>
            <a:off x="9693491" y="991402"/>
            <a:ext cx="8947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#4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699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3FB9E-BF96-6042-983D-C8541F9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23AF0C-D43C-9943-9B50-C50EBFA79556}"/>
              </a:ext>
            </a:extLst>
          </p:cNvPr>
          <p:cNvSpPr/>
          <p:nvPr/>
        </p:nvSpPr>
        <p:spPr>
          <a:xfrm>
            <a:off x="9693491" y="991402"/>
            <a:ext cx="8947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#4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689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586F1A-F4A6-6E4B-9AC5-99CBF1D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3555" y="1211643"/>
            <a:ext cx="5866878" cy="457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0D6-83A9-5F40-B24B-8BA3AB0B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33" y="5292508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F49F1EC-D869-DC4A-A80E-3BB4EC48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089" y="1540702"/>
            <a:ext cx="7249398" cy="384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E4D15-412D-274C-80E3-0E4C98D8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87" y="4891327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81206-00CF-294B-92A4-DDB9D1E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24581" y="-42867"/>
            <a:ext cx="7015163" cy="701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B2C29-CAA2-AE41-949B-C02DC8BF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230" y="-42865"/>
            <a:ext cx="7015163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D6A3-6FE2-8D4F-9D25-F39EE1CE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2635034"/>
            <a:ext cx="5248275" cy="14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196CD-C0BE-0943-99A0-7546248C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5029200"/>
            <a:ext cx="390906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32419-210C-7743-984D-450BE46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1" y="748519"/>
            <a:ext cx="5202238" cy="181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4AE-43A3-7E47-BFE9-41EDE624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68" y="4313453"/>
            <a:ext cx="5078410" cy="106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43DD-8088-6244-8F4F-173E73DFC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09" y="1117134"/>
            <a:ext cx="2403604" cy="9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599A-404C-4F4E-BE5D-2C3F28DD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" y="3112157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3F4C7-59A6-2540-8459-0435C4F0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4" y="2364384"/>
            <a:ext cx="2492375" cy="17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78CB02-5C03-F845-A20F-7728281B3C04}"/>
              </a:ext>
            </a:extLst>
          </p:cNvPr>
          <p:cNvSpPr/>
          <p:nvPr/>
        </p:nvSpPr>
        <p:spPr>
          <a:xfrm>
            <a:off x="4647414" y="1136305"/>
            <a:ext cx="6061435" cy="490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0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8628C6-4A97-6441-9D5E-58A715D498D4}"/>
              </a:ext>
            </a:extLst>
          </p:cNvPr>
          <p:cNvSpPr/>
          <p:nvPr/>
        </p:nvSpPr>
        <p:spPr>
          <a:xfrm>
            <a:off x="4647414" y="2875175"/>
            <a:ext cx="6061435" cy="31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7E22E-F90C-8F40-8BFE-A5CA2F755319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0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718</Words>
  <Application>Microsoft Macintosh PowerPoint</Application>
  <PresentationFormat>Widescreen</PresentationFormat>
  <Paragraphs>115</Paragraphs>
  <Slides>29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Al Nile</vt:lpstr>
      <vt:lpstr>Arial</vt:lpstr>
      <vt:lpstr>Bradley Hand</vt:lpstr>
      <vt:lpstr>Calibri</vt:lpstr>
      <vt:lpstr>Calibri Light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Weston</dc:creator>
  <cp:lastModifiedBy>T Weston</cp:lastModifiedBy>
  <cp:revision>42</cp:revision>
  <dcterms:created xsi:type="dcterms:W3CDTF">2019-03-07T17:46:49Z</dcterms:created>
  <dcterms:modified xsi:type="dcterms:W3CDTF">2019-03-25T18:28:23Z</dcterms:modified>
</cp:coreProperties>
</file>